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>
      <p:cViewPr varScale="1">
        <p:scale>
          <a:sx n="100" d="100"/>
          <a:sy n="100" d="100"/>
        </p:scale>
        <p:origin x="15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F49D355-16BD-4E45-BD9A-5EA878CF7CBD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ur.gov.it/documents/20182/0/DM+741_2017.pdf/f7768e43-fb00-447d-8f27-8f4f584f2f8f?version=1.0" TargetMode="External"/><Relationship Id="rId2" Type="http://schemas.openxmlformats.org/officeDocument/2006/relationships/hyperlink" Target="http://www.gazzettaufficiale.it/eli/id/2017/05/16/17G00070/s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3384375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Istituto Comprensivo Cremona DUE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3145904"/>
          </a:xfrm>
        </p:spPr>
        <p:txBody>
          <a:bodyPr>
            <a:normAutofit/>
          </a:bodyPr>
          <a:lstStyle/>
          <a:p>
            <a:r>
              <a:rPr lang="it-IT" b="1" dirty="0" err="1" smtClean="0"/>
              <a:t>ll</a:t>
            </a:r>
            <a:r>
              <a:rPr lang="it-IT" b="1" dirty="0" smtClean="0"/>
              <a:t> </a:t>
            </a:r>
            <a:r>
              <a:rPr lang="it-IT" b="1" dirty="0"/>
              <a:t>nuovo Esame di stato </a:t>
            </a:r>
            <a:br>
              <a:rPr lang="it-IT" b="1" dirty="0"/>
            </a:br>
            <a:r>
              <a:rPr lang="it-IT" b="1" dirty="0"/>
              <a:t>conclusivo</a:t>
            </a:r>
            <a:br>
              <a:rPr lang="it-IT" b="1" dirty="0"/>
            </a:br>
            <a:r>
              <a:rPr lang="it-IT" b="1" dirty="0"/>
              <a:t>del Primo Ciclo di Istruzione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395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NORMATIVA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it-IT" dirty="0"/>
              <a:t>Norme principali</a:t>
            </a:r>
          </a:p>
          <a:p>
            <a:pPr marL="365760" lvl="1" indent="0" fontAlgn="base">
              <a:buNone/>
            </a:pPr>
            <a:r>
              <a:rPr lang="it-IT" u="sng" dirty="0">
                <a:hlinkClick r:id="rId2"/>
              </a:rPr>
              <a:t>D.L. 62 del 13/4/2017</a:t>
            </a:r>
            <a:endParaRPr lang="it-IT" dirty="0"/>
          </a:p>
          <a:p>
            <a:r>
              <a:rPr lang="it-IT" dirty="0"/>
              <a:t>Il decreto ha introdotto nuove disposizioni sulla valutazione e </a:t>
            </a:r>
            <a:r>
              <a:rPr lang="it-IT" dirty="0" smtClean="0"/>
              <a:t>sulla </a:t>
            </a:r>
            <a:r>
              <a:rPr lang="it-IT" dirty="0"/>
              <a:t>certificazione delle competenze nel primo ciclo di istruzione.</a:t>
            </a:r>
            <a:br>
              <a:rPr lang="it-IT" dirty="0"/>
            </a:br>
            <a:r>
              <a:rPr lang="it-IT" dirty="0"/>
              <a:t>Tra le novità, la partecipazione agli esami dei docenti di religione cattolica.</a:t>
            </a:r>
          </a:p>
          <a:p>
            <a:pPr marL="365760" lvl="1" indent="0" fontAlgn="base">
              <a:buNone/>
            </a:pPr>
            <a:r>
              <a:rPr lang="it-IT" u="sng" dirty="0">
                <a:hlinkClick r:id="rId3"/>
              </a:rPr>
              <a:t>D.M. 741 del  3/10/2017</a:t>
            </a:r>
            <a:endParaRPr lang="it-IT" dirty="0"/>
          </a:p>
          <a:p>
            <a:pPr marL="68580" indent="0">
              <a:buNone/>
            </a:pP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808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COME FUNZIONA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 lnSpcReduction="10000"/>
          </a:bodyPr>
          <a:lstStyle/>
          <a:p>
            <a:pPr marL="68580" indent="0" fontAlgn="base">
              <a:buNone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Per l’ammissione 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all’esame: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  <a:p>
            <a:pPr lvl="1" fontAlgn="base"/>
            <a:r>
              <a:rPr lang="it-IT" dirty="0"/>
              <a:t>Frequenza ¾ </a:t>
            </a:r>
            <a:r>
              <a:rPr lang="it-IT" dirty="0" smtClean="0"/>
              <a:t>orario scolastico;</a:t>
            </a:r>
            <a:endParaRPr lang="it-IT" dirty="0"/>
          </a:p>
          <a:p>
            <a:pPr lvl="1" fontAlgn="base"/>
            <a:r>
              <a:rPr lang="it-IT" dirty="0"/>
              <a:t>Partecipazione alle prove INVALSI di aprile</a:t>
            </a:r>
          </a:p>
          <a:p>
            <a:pPr lvl="1" fontAlgn="base"/>
            <a:r>
              <a:rPr lang="it-IT" dirty="0"/>
              <a:t>Scrutinio </a:t>
            </a:r>
            <a:r>
              <a:rPr lang="it-IT" dirty="0" smtClean="0"/>
              <a:t>finale;</a:t>
            </a:r>
            <a:endParaRPr lang="it-IT" dirty="0"/>
          </a:p>
          <a:p>
            <a:pPr marL="685800" lvl="2" indent="0" fontAlgn="base">
              <a:buNone/>
            </a:pPr>
            <a:r>
              <a:rPr lang="it-IT" dirty="0" smtClean="0"/>
              <a:t>-</a:t>
            </a:r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Decisione all’unanimità/maggioranza da parte del Consiglio di Classe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  <a:p>
            <a:pPr marL="685800" lvl="2" indent="0" fontAlgn="base">
              <a:buNone/>
            </a:pPr>
            <a:r>
              <a:rPr lang="it-IT" dirty="0" smtClean="0"/>
              <a:t>-Ammissione  possibile anche </a:t>
            </a:r>
            <a:r>
              <a:rPr lang="it-IT" dirty="0"/>
              <a:t>in caso di “parziale o mancata acquisizione dei livelli di </a:t>
            </a:r>
            <a:r>
              <a:rPr lang="it-IT" dirty="0" smtClean="0"/>
              <a:t>apprendimento</a:t>
            </a:r>
          </a:p>
          <a:p>
            <a:pPr marL="685800" lvl="2" indent="0" fontAlgn="base">
              <a:buNone/>
            </a:pPr>
            <a:r>
              <a:rPr lang="it-IT" dirty="0" smtClean="0"/>
              <a:t> Voto </a:t>
            </a:r>
            <a:r>
              <a:rPr lang="it-IT" dirty="0"/>
              <a:t>di ammissione “sulla base del percorso scolastico triennale</a:t>
            </a:r>
            <a:r>
              <a:rPr lang="it-IT" dirty="0" smtClean="0"/>
              <a:t>”</a:t>
            </a:r>
          </a:p>
          <a:p>
            <a:pPr marL="685800" lvl="2" indent="0" fontAlgn="base">
              <a:buNone/>
            </a:pPr>
            <a:r>
              <a:rPr lang="it-IT" dirty="0" smtClean="0"/>
              <a:t>-Il voto di ammissione può essere anche 5</a:t>
            </a:r>
          </a:p>
          <a:p>
            <a:pPr lvl="2" fontAlgn="base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798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LE PROVE D’ESAME</a:t>
            </a:r>
            <a:endParaRPr lang="it-IT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it-IT" b="1" dirty="0"/>
              <a:t>Prove scritte</a:t>
            </a:r>
          </a:p>
          <a:p>
            <a:pPr marL="822960" lvl="1" indent="-457200" fontAlgn="base">
              <a:buFont typeface="+mj-lt"/>
              <a:buAutoNum type="arabicPeriod"/>
            </a:pPr>
            <a:r>
              <a:rPr lang="it-IT" dirty="0"/>
              <a:t>Italiano  – 4h</a:t>
            </a:r>
          </a:p>
          <a:p>
            <a:pPr marL="822960" lvl="1" indent="-457200" fontAlgn="base">
              <a:buFont typeface="+mj-lt"/>
              <a:buAutoNum type="arabicPeriod"/>
            </a:pPr>
            <a:r>
              <a:rPr lang="it-IT" dirty="0"/>
              <a:t>Matematica – 3h</a:t>
            </a:r>
          </a:p>
          <a:p>
            <a:pPr marL="822960" lvl="1" indent="-457200" fontAlgn="base">
              <a:buFont typeface="+mj-lt"/>
              <a:buAutoNum type="arabicPeriod"/>
            </a:pPr>
            <a:r>
              <a:rPr lang="it-IT" dirty="0"/>
              <a:t>Lingue straniere - 3h :</a:t>
            </a:r>
            <a:r>
              <a:rPr lang="it-IT" dirty="0" smtClean="0"/>
              <a:t> </a:t>
            </a:r>
            <a:r>
              <a:rPr lang="it-IT" dirty="0"/>
              <a:t>prove </a:t>
            </a:r>
            <a:r>
              <a:rPr lang="it-IT" dirty="0" smtClean="0"/>
              <a:t> </a:t>
            </a:r>
            <a:r>
              <a:rPr lang="it-IT" dirty="0"/>
              <a:t>effettuate nella stessa mattinata con un </a:t>
            </a:r>
            <a:r>
              <a:rPr lang="it-IT" dirty="0" smtClean="0"/>
              <a:t>breve intervallo </a:t>
            </a:r>
            <a:r>
              <a:rPr lang="it-IT" dirty="0"/>
              <a:t>tra </a:t>
            </a:r>
            <a:r>
              <a:rPr lang="it-IT" dirty="0" smtClean="0"/>
              <a:t>l’una </a:t>
            </a:r>
            <a:r>
              <a:rPr lang="it-IT" dirty="0"/>
              <a:t>e </a:t>
            </a:r>
            <a:r>
              <a:rPr lang="it-IT" dirty="0" smtClean="0"/>
              <a:t>l’altra</a:t>
            </a:r>
            <a:endParaRPr lang="it-IT" dirty="0"/>
          </a:p>
          <a:p>
            <a:pPr fontAlgn="base"/>
            <a:r>
              <a:rPr lang="it-IT" b="1" dirty="0"/>
              <a:t>Colloquio interdisciplinare</a:t>
            </a:r>
          </a:p>
          <a:p>
            <a:pPr marL="365760" lvl="1" indent="0" fontAlgn="base">
              <a:buNone/>
            </a:pPr>
            <a:r>
              <a:rPr lang="it-IT" dirty="0"/>
              <a:t>Date e orari comunicati durante le prove scritte</a:t>
            </a:r>
          </a:p>
          <a:p>
            <a:pPr marL="365760" lvl="1" indent="0" fontAlgn="base">
              <a:buNone/>
            </a:pPr>
            <a:r>
              <a:rPr lang="it-IT" u="sng" dirty="0">
                <a:solidFill>
                  <a:schemeClr val="accent2">
                    <a:lumMod val="50000"/>
                  </a:schemeClr>
                </a:solidFill>
              </a:rPr>
              <a:t>Un COLLOQUIO</a:t>
            </a:r>
            <a:r>
              <a:rPr lang="it-IT" dirty="0"/>
              <a:t>, non una </a:t>
            </a:r>
            <a:r>
              <a:rPr lang="it-IT" dirty="0" smtClean="0"/>
              <a:t>super-interrogazione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294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IL COLLOQUIO</a:t>
            </a:r>
            <a:endParaRPr lang="it-IT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424847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it-IT" dirty="0"/>
          </a:p>
          <a:p>
            <a:pPr fontAlgn="base"/>
            <a:r>
              <a:rPr lang="it-IT" dirty="0"/>
              <a:t/>
            </a:r>
            <a:br>
              <a:rPr lang="it-IT" dirty="0"/>
            </a:br>
            <a:r>
              <a:rPr lang="it-IT" sz="3600" dirty="0"/>
              <a:t>Sarà finalizzato a valutare il livello di acquisizione delle conoscenze/abilità/competenze descritte nel profilo finale dello studente previsto dalle Indicazioni nazionali per il curricolo</a:t>
            </a:r>
            <a:r>
              <a:rPr lang="it-IT" sz="3600" dirty="0" smtClean="0"/>
              <a:t>.</a:t>
            </a:r>
          </a:p>
          <a:p>
            <a:pPr fontAlgn="base"/>
            <a:endParaRPr lang="it-IT" sz="3600" dirty="0"/>
          </a:p>
          <a:p>
            <a:pPr fontAlgn="base"/>
            <a:r>
              <a:rPr lang="it-IT" sz="3600" dirty="0"/>
              <a:t>Il colloquio viene condotto collegialmente dalla sottocommissione, </a:t>
            </a:r>
            <a:r>
              <a:rPr lang="it-IT" sz="3600" b="1" dirty="0"/>
              <a:t>ponendo particolare attenzione alle capacità di argomentazione, di risoluzione di problemi, di pensiero critico e riflessivo, di collegamento organico e significativo tra le varie discipline di studio</a:t>
            </a:r>
            <a:r>
              <a:rPr lang="it-IT" sz="3600" dirty="0" smtClean="0"/>
              <a:t>.</a:t>
            </a:r>
          </a:p>
          <a:p>
            <a:pPr fontAlgn="base"/>
            <a:endParaRPr lang="it-IT" sz="3600" dirty="0"/>
          </a:p>
          <a:p>
            <a:pPr fontAlgn="base"/>
            <a:r>
              <a:rPr lang="it-IT" sz="3600" dirty="0"/>
              <a:t>Il colloquio tiene conto anche dei livelli di padronanza delle competenze </a:t>
            </a:r>
            <a:r>
              <a:rPr lang="it-IT" sz="3600" dirty="0" smtClean="0"/>
              <a:t>di Cittadinanza.</a:t>
            </a:r>
            <a:endParaRPr lang="it-IT" sz="3600" dirty="0"/>
          </a:p>
          <a:p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11655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792088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VOTO FINALE</a:t>
            </a:r>
            <a:endParaRPr lang="it-IT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340768"/>
            <a:ext cx="6777317" cy="4824536"/>
          </a:xfrm>
        </p:spPr>
        <p:txBody>
          <a:bodyPr>
            <a:normAutofit fontScale="62500" lnSpcReduction="20000"/>
          </a:bodyPr>
          <a:lstStyle/>
          <a:p>
            <a:pPr marL="68580" indent="0" fontAlgn="base">
              <a:buNone/>
            </a:pPr>
            <a:r>
              <a:rPr lang="it-IT" b="1" dirty="0" smtClean="0"/>
              <a:t>Si  calcola sommando il voto di ammissione e la media delle prove d’esame</a:t>
            </a:r>
          </a:p>
          <a:p>
            <a:pPr fontAlgn="base"/>
            <a:endParaRPr lang="it-IT" b="1" dirty="0"/>
          </a:p>
          <a:p>
            <a:pPr fontAlgn="base"/>
            <a:r>
              <a:rPr lang="it-IT" b="1" dirty="0" smtClean="0"/>
              <a:t>Voto di ammissione assegnato dal Consiglio di classe in sede di scrutinio  del 2°quadrimestre</a:t>
            </a:r>
            <a:endParaRPr lang="it-IT" dirty="0"/>
          </a:p>
          <a:p>
            <a:pPr fontAlgn="base"/>
            <a:r>
              <a:rPr lang="it-IT" b="1" dirty="0"/>
              <a:t>Media</a:t>
            </a:r>
            <a:r>
              <a:rPr lang="it-IT" dirty="0"/>
              <a:t> aritmetica semplice dei voti in decimi</a:t>
            </a:r>
          </a:p>
          <a:p>
            <a:pPr marL="365760" lvl="1" indent="0" fontAlgn="base">
              <a:buNone/>
            </a:pPr>
            <a:r>
              <a:rPr lang="it-IT" dirty="0"/>
              <a:t>Voto della prova scritta di Italiano</a:t>
            </a:r>
          </a:p>
          <a:p>
            <a:pPr marL="365760" lvl="1" indent="0" fontAlgn="base">
              <a:buNone/>
            </a:pPr>
            <a:r>
              <a:rPr lang="it-IT" dirty="0"/>
              <a:t>Voto della prova scritta di Matematica</a:t>
            </a:r>
          </a:p>
          <a:p>
            <a:pPr marL="365760" lvl="1" indent="0" fontAlgn="base">
              <a:buNone/>
            </a:pPr>
            <a:r>
              <a:rPr lang="it-IT" dirty="0"/>
              <a:t>V</a:t>
            </a:r>
            <a:r>
              <a:rPr lang="it-IT" dirty="0" smtClean="0"/>
              <a:t>oto </a:t>
            </a:r>
            <a:r>
              <a:rPr lang="it-IT" dirty="0"/>
              <a:t>della prova scritta di Lingue straniere</a:t>
            </a:r>
          </a:p>
          <a:p>
            <a:pPr marL="365760" lvl="1" indent="0" fontAlgn="base">
              <a:buNone/>
            </a:pPr>
            <a:r>
              <a:rPr lang="it-IT" dirty="0"/>
              <a:t>Voto del colloquio interdisciplinare</a:t>
            </a:r>
          </a:p>
          <a:p>
            <a:pPr fontAlgn="base"/>
            <a:r>
              <a:rPr lang="it-IT" b="1" u="sng" dirty="0"/>
              <a:t>Voto finale</a:t>
            </a:r>
            <a:r>
              <a:rPr lang="it-IT" dirty="0"/>
              <a:t>= </a:t>
            </a:r>
            <a:r>
              <a:rPr lang="it-IT" b="1" dirty="0"/>
              <a:t>Media aritmetica tra Voto ammissione e Media dei voti delle prove e del colloquio</a:t>
            </a:r>
            <a:r>
              <a:rPr lang="it-IT" dirty="0"/>
              <a:t> (non arrotondati</a:t>
            </a:r>
            <a:r>
              <a:rPr lang="it-IT" dirty="0" smtClean="0"/>
              <a:t>)</a:t>
            </a:r>
          </a:p>
          <a:p>
            <a:pPr fontAlgn="base"/>
            <a:r>
              <a:rPr lang="it-IT" dirty="0" smtClean="0"/>
              <a:t>Se il voto  è decimale viene arrotondato secondo la regola;</a:t>
            </a:r>
          </a:p>
          <a:p>
            <a:pPr marL="68580" indent="0" fontAlgn="base">
              <a:buNone/>
            </a:pPr>
            <a:r>
              <a:rPr lang="it-IT" dirty="0" smtClean="0"/>
              <a:t>     Arrotondamento</a:t>
            </a:r>
            <a:r>
              <a:rPr lang="it-IT" dirty="0"/>
              <a:t>: 0,5 → voto </a:t>
            </a:r>
            <a:r>
              <a:rPr lang="it-IT" dirty="0" smtClean="0"/>
              <a:t>superiore      minore  0,5→  voto inferiore</a:t>
            </a:r>
            <a:endParaRPr lang="it-IT" dirty="0"/>
          </a:p>
          <a:p>
            <a:pPr marL="365760" lvl="1" indent="0" fontAlgn="base">
              <a:buNone/>
            </a:pPr>
            <a:r>
              <a:rPr lang="it-IT" dirty="0"/>
              <a:t>Esempio: 7,5 → 8 </a:t>
            </a:r>
            <a:r>
              <a:rPr lang="it-IT" dirty="0" smtClean="0"/>
              <a:t>        7,4 </a:t>
            </a:r>
            <a:r>
              <a:rPr lang="it-IT" dirty="0"/>
              <a:t>→ 7</a:t>
            </a:r>
          </a:p>
          <a:p>
            <a:pPr marL="68580" indent="0" fontAlgn="base">
              <a:buNone/>
            </a:pPr>
            <a:r>
              <a:rPr lang="it-IT" dirty="0" smtClean="0"/>
              <a:t>     </a:t>
            </a:r>
            <a:r>
              <a:rPr lang="it-IT" b="1" dirty="0" smtClean="0"/>
              <a:t>Discrezionalità </a:t>
            </a:r>
            <a:r>
              <a:rPr lang="it-IT" b="1" dirty="0"/>
              <a:t>della Commissione o eventuali “bonus”?</a:t>
            </a:r>
          </a:p>
          <a:p>
            <a:pPr marL="365760" lvl="1" indent="0" fontAlgn="base">
              <a:buNone/>
            </a:pPr>
            <a:r>
              <a:rPr lang="it-IT" b="1" dirty="0"/>
              <a:t>NO</a:t>
            </a:r>
          </a:p>
          <a:p>
            <a:pPr marL="0" indent="0">
              <a:buNone/>
            </a:pPr>
            <a:r>
              <a:rPr lang="it-IT" dirty="0" smtClean="0"/>
              <a:t>I criteri di attribuzione dei voti sono pubblicati sul sito all’interno del </a:t>
            </a:r>
          </a:p>
          <a:p>
            <a:pPr marL="0" indent="0">
              <a:buNone/>
            </a:pPr>
            <a:r>
              <a:rPr lang="it-IT" dirty="0" smtClean="0"/>
              <a:t>PTOF </a:t>
            </a:r>
            <a:r>
              <a:rPr lang="it-IT" dirty="0"/>
              <a:t> </a:t>
            </a:r>
            <a:r>
              <a:rPr lang="it-IT" dirty="0" smtClean="0"/>
              <a:t>, capitolo 7 Valutazione.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La Commissione delibera anche i criteri di attribuzione della lode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558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accent4">
                    <a:lumMod val="50000"/>
                  </a:schemeClr>
                </a:solidFill>
              </a:rPr>
              <a:t>Certificazione delle competenze</a:t>
            </a:r>
            <a:endParaRPr lang="it-IT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NON è un doppione della pagella!</a:t>
            </a:r>
          </a:p>
          <a:p>
            <a:r>
              <a:rPr lang="it-IT" dirty="0" smtClean="0"/>
              <a:t>E’ redatto da l consiglio di classe utilizzando un MODELLO NAZIONALE </a:t>
            </a:r>
          </a:p>
          <a:p>
            <a:r>
              <a:rPr lang="it-IT" dirty="0" smtClean="0"/>
              <a:t>- Indicatori organizzati secondo le Competenze Chiave per     l’Apprendimento Permanente UE</a:t>
            </a:r>
          </a:p>
          <a:p>
            <a:pPr marL="68580" indent="0">
              <a:buNone/>
            </a:pPr>
            <a:r>
              <a:rPr lang="it-IT" dirty="0" smtClean="0"/>
              <a:t>    Livelli</a:t>
            </a:r>
          </a:p>
          <a:p>
            <a:pPr marL="365760" lvl="1" indent="0">
              <a:buNone/>
            </a:pPr>
            <a:r>
              <a:rPr lang="it-IT" dirty="0" smtClean="0"/>
              <a:t>A:Avanzato / B:Intermedio / C:Base / D:Iniziale</a:t>
            </a:r>
          </a:p>
          <a:p>
            <a:pPr marL="68580" indent="0">
              <a:buNone/>
            </a:pPr>
            <a:r>
              <a:rPr lang="it-IT" dirty="0" smtClean="0"/>
              <a:t>     NON sono inseriti voti</a:t>
            </a:r>
          </a:p>
          <a:p>
            <a:endParaRPr lang="it-IT" dirty="0" smtClean="0"/>
          </a:p>
          <a:p>
            <a:r>
              <a:rPr lang="it-IT" dirty="0" smtClean="0"/>
              <a:t>Dal 2017/18 allo studente viene consegnata  anche la certificazione del livello delle prove sostenute ad aprile e compilata da INVALSI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36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97</TotalTime>
  <Words>279</Words>
  <Application>Microsoft Office PowerPoint</Application>
  <PresentationFormat>Presentazione su schermo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Austin</vt:lpstr>
      <vt:lpstr>Istituto Comprensivo Cremona DUE   </vt:lpstr>
      <vt:lpstr>NORMATIVA</vt:lpstr>
      <vt:lpstr>COME FUNZIONA</vt:lpstr>
      <vt:lpstr>LE PROVE D’ESAME</vt:lpstr>
      <vt:lpstr>IL COLLOQUIO</vt:lpstr>
      <vt:lpstr>VOTO FINALE</vt:lpstr>
      <vt:lpstr>Certificazione delle competenze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nuovo Esame di stato  conclusivo del Primo Ciclo di Istruzione</dc:title>
  <dc:creator>Annamaria Fiorentini</dc:creator>
  <cp:keywords>esami di stato</cp:keywords>
  <cp:lastModifiedBy>Luigi Sorbara</cp:lastModifiedBy>
  <cp:revision>45</cp:revision>
  <dcterms:created xsi:type="dcterms:W3CDTF">2019-05-09T08:36:23Z</dcterms:created>
  <dcterms:modified xsi:type="dcterms:W3CDTF">2019-05-15T11:16:17Z</dcterms:modified>
</cp:coreProperties>
</file>