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C5F49DC-A705-40C9-87E6-299DCCD224DA}" type="datetimeFigureOut">
              <a:rPr lang="it-IT" smtClean="0"/>
              <a:t>28/09/2017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D3AD272-E958-42A7-9329-F6C1C241303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4400" dirty="0" smtClean="0"/>
              <a:t>COMPETENZE</a:t>
            </a:r>
            <a:br>
              <a:rPr lang="it-IT" sz="4400" dirty="0" smtClean="0"/>
            </a:br>
            <a:endParaRPr lang="it-IT" sz="4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6264696" cy="2135088"/>
          </a:xfrm>
        </p:spPr>
        <p:txBody>
          <a:bodyPr>
            <a:noAutofit/>
          </a:bodyPr>
          <a:lstStyle/>
          <a:p>
            <a:r>
              <a:rPr lang="it-IT" sz="4000" dirty="0" smtClean="0"/>
              <a:t>Sviluppare </a:t>
            </a:r>
            <a:r>
              <a:rPr lang="it-IT" sz="4000" dirty="0"/>
              <a:t>le disposizioni della mente</a:t>
            </a:r>
          </a:p>
          <a:p>
            <a:r>
              <a:rPr lang="it-IT" sz="4000" dirty="0"/>
              <a:t>(</a:t>
            </a:r>
            <a:r>
              <a:rPr lang="it-IT" sz="4000" dirty="0" smtClean="0"/>
              <a:t>atteggiamenti)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51811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3968" y="1124744"/>
            <a:ext cx="4402832" cy="2376264"/>
          </a:xfrm>
        </p:spPr>
        <p:txBody>
          <a:bodyPr>
            <a:normAutofit/>
          </a:bodyPr>
          <a:lstStyle/>
          <a:p>
            <a:r>
              <a:rPr lang="it-IT" sz="3200" dirty="0" smtClean="0"/>
              <a:t>Gli atteggiamenti che fanno la differenza: buone pratiche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57200"/>
            <a:ext cx="4330824" cy="5714999"/>
          </a:xfrm>
        </p:spPr>
        <p:txBody>
          <a:bodyPr>
            <a:normAutofit fontScale="92500"/>
          </a:bodyPr>
          <a:lstStyle/>
          <a:p>
            <a:endParaRPr lang="it-IT" dirty="0"/>
          </a:p>
          <a:p>
            <a:pPr lvl="0"/>
            <a:r>
              <a:rPr lang="it-IT" sz="2400" b="1" dirty="0"/>
              <a:t>Prima di iniziare un lavoro</a:t>
            </a:r>
            <a:r>
              <a:rPr lang="it-IT" sz="2400" dirty="0"/>
              <a:t>, dedicare del tempo a sviluppare e discutere le strategie per affrontare i problemi.</a:t>
            </a:r>
          </a:p>
          <a:p>
            <a:pPr lvl="0"/>
            <a:r>
              <a:rPr lang="it-IT" sz="2400" b="1" dirty="0"/>
              <a:t>Durante il lavoro</a:t>
            </a:r>
            <a:r>
              <a:rPr lang="it-IT" sz="2400" dirty="0"/>
              <a:t>, sollecitare gli studenti a descrivere come stanno procedendo, proponendo anche una mappa visiva del loro progresso e come vogliono proseguire. La descrizione potrebbe essere condivisa in coppia tra compagni</a:t>
            </a:r>
          </a:p>
          <a:p>
            <a:pPr marL="0" lvl="0" indent="0">
              <a:buNone/>
            </a:pPr>
            <a:endParaRPr lang="it-IT" sz="2400" dirty="0" smtClean="0"/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97116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99992" y="1484784"/>
            <a:ext cx="4186808" cy="1656184"/>
          </a:xfrm>
        </p:spPr>
        <p:txBody>
          <a:bodyPr>
            <a:normAutofit fontScale="90000"/>
          </a:bodyPr>
          <a:lstStyle/>
          <a:p>
            <a:r>
              <a:rPr lang="it-IT" sz="4000" dirty="0" smtClean="0"/>
              <a:t>Gli atteggiamenti che fanno la differenza: buone pratiche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57200"/>
            <a:ext cx="4402832" cy="5714999"/>
          </a:xfrm>
        </p:spPr>
        <p:txBody>
          <a:bodyPr>
            <a:normAutofit fontScale="85000" lnSpcReduction="20000"/>
          </a:bodyPr>
          <a:lstStyle/>
          <a:p>
            <a:endParaRPr lang="it-IT" dirty="0"/>
          </a:p>
          <a:p>
            <a:pPr marL="0" lvl="0" indent="0">
              <a:buNone/>
            </a:pPr>
            <a:endParaRPr lang="it-IT" sz="2600" dirty="0"/>
          </a:p>
          <a:p>
            <a:pPr lvl="0"/>
            <a:r>
              <a:rPr lang="it-IT" sz="2600" b="1" dirty="0"/>
              <a:t>Alla fine del lavoro</a:t>
            </a:r>
            <a:r>
              <a:rPr lang="it-IT" sz="2600" dirty="0"/>
              <a:t>, sollecitare la valutazione di come si è lavorato con le regole e le strategie, e guidarli a trovare modalità alternative più efficaci.</a:t>
            </a:r>
          </a:p>
          <a:p>
            <a:pPr lvl="0"/>
            <a:r>
              <a:rPr lang="it-IT" sz="2600" b="1" dirty="0"/>
              <a:t>Dare un tempo di attesa prima di invitare qualcuno a rispondere </a:t>
            </a:r>
            <a:r>
              <a:rPr lang="it-IT" sz="2600" dirty="0"/>
              <a:t>attraverso clessidre e altri strumenti che indichino il tempo</a:t>
            </a:r>
          </a:p>
          <a:p>
            <a:pPr lvl="0"/>
            <a:r>
              <a:rPr lang="it-IT" sz="2600" b="1" dirty="0"/>
              <a:t>Sollecitare a scrivere e descrivere cosa si è fatto </a:t>
            </a:r>
            <a:r>
              <a:rPr lang="it-IT" sz="2600" dirty="0"/>
              <a:t>(soprattutto quando il comportamento attuato è stato poco consono al contesto)</a:t>
            </a:r>
          </a:p>
          <a:p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128569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800" dirty="0">
                <a:solidFill>
                  <a:srgbClr val="2F5897"/>
                </a:solidFill>
              </a:rPr>
              <a:t>L'IMBUTO DI NORIMBERGA</a:t>
            </a:r>
            <a:br>
              <a:rPr lang="it-IT" sz="2800" dirty="0">
                <a:solidFill>
                  <a:srgbClr val="2F5897"/>
                </a:solidFill>
              </a:rPr>
            </a:br>
            <a:r>
              <a:rPr lang="it-IT" sz="2000" b="1" dirty="0">
                <a:solidFill>
                  <a:srgbClr val="2F5897"/>
                </a:solidFill>
                <a:effectLst/>
              </a:rPr>
              <a:t>dipinto affisso nelle scuole tedesche tra il XV ed il XVI</a:t>
            </a:r>
            <a:r>
              <a:rPr lang="it-IT" sz="2000" dirty="0">
                <a:solidFill>
                  <a:srgbClr val="2F5897"/>
                </a:solidFill>
                <a:effectLst/>
              </a:rPr>
              <a:t> secolo</a:t>
            </a:r>
            <a:endParaRPr lang="it-IT" dirty="0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935329"/>
              </p:ext>
            </p:extLst>
          </p:nvPr>
        </p:nvGraphicFramePr>
        <p:xfrm>
          <a:off x="1547813" y="1773238"/>
          <a:ext cx="576103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Documento" r:id="rId4" imgW="6622079" imgH="9444880" progId="Word.Document.12">
                  <p:embed/>
                </p:oleObj>
              </mc:Choice>
              <mc:Fallback>
                <p:oleObj name="Documento" r:id="rId4" imgW="6622079" imgH="9444880" progId="Word.Document.12">
                  <p:embed/>
                  <p:pic>
                    <p:nvPicPr>
                      <p:cNvPr id="0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773238"/>
                        <a:ext cx="5761037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935329"/>
              </p:ext>
            </p:extLst>
          </p:nvPr>
        </p:nvGraphicFramePr>
        <p:xfrm>
          <a:off x="1547813" y="1773238"/>
          <a:ext cx="576103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Documento" r:id="rId7" imgW="6622079" imgH="9444880" progId="Word.Document.12">
                  <p:embed/>
                </p:oleObj>
              </mc:Choice>
              <mc:Fallback>
                <p:oleObj name="Documento" r:id="rId7" imgW="6622079" imgH="9444880" progId="Word.Document.12">
                  <p:embed/>
                  <p:pic>
                    <p:nvPicPr>
                      <p:cNvPr id="0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773238"/>
                        <a:ext cx="5761037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997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Cosa sono le competenze</a:t>
            </a:r>
            <a:br>
              <a:rPr lang="it-IT" dirty="0" smtClean="0"/>
            </a:br>
            <a:r>
              <a:rPr lang="it-IT" dirty="0" smtClean="0"/>
              <a:t>(</a:t>
            </a:r>
            <a:r>
              <a:rPr lang="it-IT" sz="3100" dirty="0" smtClean="0"/>
              <a:t>ripasso della definizione che già ben conosciamo!!!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sz="2400" dirty="0" smtClean="0"/>
              <a:t>«una </a:t>
            </a:r>
            <a:r>
              <a:rPr lang="it-IT" sz="2400" dirty="0"/>
              <a:t>combinazione di conoscenze, abilità e </a:t>
            </a:r>
            <a:r>
              <a:rPr lang="it-IT" sz="2400" b="1" i="1" dirty="0"/>
              <a:t>atteggiamenti</a:t>
            </a:r>
            <a:r>
              <a:rPr lang="it-IT" sz="2400" dirty="0"/>
              <a:t> appropriati al contesto". (Fonte: </a:t>
            </a:r>
            <a:r>
              <a:rPr lang="it-IT" sz="2400" i="1" dirty="0"/>
              <a:t>Raccomandazione del Parlamento Europeo e del Consiglio del 18 dicembre 2006</a:t>
            </a:r>
            <a:r>
              <a:rPr lang="it-IT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62722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088232"/>
          </a:xfrm>
        </p:spPr>
        <p:txBody>
          <a:bodyPr>
            <a:noAutofit/>
          </a:bodyPr>
          <a:lstStyle/>
          <a:p>
            <a:r>
              <a:rPr lang="it-IT" sz="2400" dirty="0" smtClean="0"/>
              <a:t>Da :</a:t>
            </a:r>
            <a:r>
              <a:rPr lang="it-IT" sz="2400" b="1" dirty="0" smtClean="0"/>
              <a:t>Costa</a:t>
            </a:r>
            <a:r>
              <a:rPr lang="it-IT" sz="2400" b="1" dirty="0"/>
              <a:t>, L. A. &amp; </a:t>
            </a:r>
            <a:r>
              <a:rPr lang="it-IT" sz="2400" b="1" dirty="0" err="1"/>
              <a:t>Kallick</a:t>
            </a:r>
            <a:r>
              <a:rPr lang="it-IT" sz="2400" b="1" dirty="0"/>
              <a:t>, B. (2007). </a:t>
            </a:r>
            <a:r>
              <a:rPr lang="it-IT" sz="2400" b="1" i="1" dirty="0"/>
              <a:t>Le disposizioni della mente. Come educarle insegnando</a:t>
            </a:r>
            <a:r>
              <a:rPr lang="it-IT" sz="2400" b="1" dirty="0"/>
              <a:t>. </a:t>
            </a:r>
            <a:r>
              <a:rPr lang="en-US" sz="2400" b="1" dirty="0"/>
              <a:t>Roma: LAS.</a:t>
            </a:r>
            <a:br>
              <a:rPr lang="en-US" sz="2400" b="1" dirty="0"/>
            </a:b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16832"/>
            <a:ext cx="7427168" cy="4255367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«</a:t>
            </a:r>
            <a:r>
              <a:rPr lang="it-IT" sz="3000" dirty="0" smtClean="0"/>
              <a:t>Pensiamo </a:t>
            </a:r>
            <a:r>
              <a:rPr lang="it-IT" sz="3000" dirty="0"/>
              <a:t>ad un medico. Fa la differenza se, non solo sa fare una diagnosi ma la sa </a:t>
            </a:r>
            <a:r>
              <a:rPr lang="it-IT" sz="3000" i="1" dirty="0"/>
              <a:t>comunicare con chiarezza e precisione</a:t>
            </a:r>
            <a:r>
              <a:rPr lang="it-IT" sz="3000" dirty="0"/>
              <a:t> al paziente, se sa ascoltare quest'ultimo con </a:t>
            </a:r>
            <a:r>
              <a:rPr lang="it-IT" sz="3000" i="1" dirty="0"/>
              <a:t>comprensione empatica</a:t>
            </a:r>
            <a:r>
              <a:rPr lang="it-IT" sz="3000" dirty="0"/>
              <a:t>, o se è </a:t>
            </a:r>
            <a:r>
              <a:rPr lang="it-IT" sz="3000" i="1" dirty="0"/>
              <a:t>accurato</a:t>
            </a:r>
            <a:r>
              <a:rPr lang="it-IT" sz="3000" dirty="0"/>
              <a:t> nel fornire consigli e terapia e </a:t>
            </a:r>
            <a:r>
              <a:rPr lang="it-IT" sz="3000" i="1" dirty="0"/>
              <a:t>persiste</a:t>
            </a:r>
            <a:r>
              <a:rPr lang="it-IT" sz="3000" dirty="0"/>
              <a:t> fino a quando non individua miglioramenti. È un esempio di come, </a:t>
            </a:r>
            <a:r>
              <a:rPr lang="it-IT" sz="3000" b="1" dirty="0"/>
              <a:t>assumere atteggiamenti adeguati fa la differenza tra l'essere più o meno </a:t>
            </a:r>
            <a:r>
              <a:rPr lang="it-IT" sz="3000" b="1" dirty="0" smtClean="0"/>
              <a:t>competente»</a:t>
            </a:r>
            <a:endParaRPr lang="it-IT" sz="3000" b="1" dirty="0"/>
          </a:p>
        </p:txBody>
      </p:sp>
    </p:spTree>
    <p:extLst>
      <p:ext uri="{BB962C8B-B14F-4D97-AF65-F5344CB8AC3E}">
        <p14:creationId xmlns:p14="http://schemas.microsoft.com/office/powerpoint/2010/main" val="60269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Gli atteggiamenti che fanno la differenza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« </a:t>
            </a:r>
            <a:r>
              <a:rPr lang="it-IT" dirty="0"/>
              <a:t>sono </a:t>
            </a:r>
            <a:r>
              <a:rPr lang="it-IT" b="1" i="1" dirty="0"/>
              <a:t>abitudini della mente, inclinazioni, tendenze e caratterizzazioni</a:t>
            </a:r>
            <a:r>
              <a:rPr lang="it-IT" b="1" dirty="0"/>
              <a:t>.</a:t>
            </a:r>
            <a:r>
              <a:rPr lang="it-IT" dirty="0"/>
              <a:t> Diversamente dalle abilità, </a:t>
            </a:r>
            <a:r>
              <a:rPr lang="it-IT" b="1" dirty="0"/>
              <a:t>non sono mai pienamente possedute</a:t>
            </a:r>
            <a:r>
              <a:rPr lang="it-IT" dirty="0"/>
              <a:t>, ma piuttosto sono atteggiamenti che </a:t>
            </a:r>
            <a:r>
              <a:rPr lang="it-IT" b="1" dirty="0"/>
              <a:t>sembrano caratterizzare la volontà dell'essere umano</a:t>
            </a:r>
            <a:r>
              <a:rPr lang="it-IT" dirty="0"/>
              <a:t>: avere un atteggiamento a interrogarsi, a perseverare quando una risposta non è immediatamente conosciuta, ed essere disponibili a cambiare la propria mente alla luce di una nuova informazione" (Costa &amp; </a:t>
            </a:r>
            <a:r>
              <a:rPr lang="it-IT" dirty="0" err="1"/>
              <a:t>Liebmann</a:t>
            </a:r>
            <a:r>
              <a:rPr lang="it-IT" dirty="0"/>
              <a:t>, 1997, p. 2).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63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3968" y="764704"/>
            <a:ext cx="4402832" cy="1656184"/>
          </a:xfrm>
        </p:spPr>
        <p:txBody>
          <a:bodyPr>
            <a:normAutofit fontScale="90000"/>
          </a:bodyPr>
          <a:lstStyle/>
          <a:p>
            <a:r>
              <a:rPr lang="it-IT" sz="3600" dirty="0" smtClean="0"/>
              <a:t>Gli atteggiamenti che fanno la differenza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57200"/>
            <a:ext cx="4546848" cy="5714999"/>
          </a:xfrm>
        </p:spPr>
        <p:txBody>
          <a:bodyPr>
            <a:noAutofit/>
          </a:bodyPr>
          <a:lstStyle/>
          <a:p>
            <a:r>
              <a:rPr lang="it-IT" sz="1600" dirty="0"/>
              <a:t>Costa e </a:t>
            </a:r>
            <a:r>
              <a:rPr lang="it-IT" sz="1600" dirty="0" err="1"/>
              <a:t>Kallick</a:t>
            </a:r>
            <a:r>
              <a:rPr lang="it-IT" sz="1600" dirty="0"/>
              <a:t> (2006) e molti altri ricercatori ritengono </a:t>
            </a:r>
            <a:r>
              <a:rPr lang="it-IT" sz="1600" b="1" dirty="0"/>
              <a:t>che gli atteggiamenti possono essere appresi</a:t>
            </a:r>
            <a:r>
              <a:rPr lang="it-IT" sz="1600" dirty="0"/>
              <a:t>, al contrario di quanto si pensava in passato, quando si consideravano predisposizioni fisse e immodificabili. L'acquisizione e l'utilizzo di un atteggiamento dipende </a:t>
            </a:r>
            <a:r>
              <a:rPr lang="it-IT" sz="1600" dirty="0" smtClean="0"/>
              <a:t>dalle seguenti variabili :</a:t>
            </a:r>
            <a:endParaRPr lang="it-IT" sz="1600" dirty="0"/>
          </a:p>
          <a:p>
            <a:pPr lvl="0"/>
            <a:r>
              <a:rPr lang="it-IT" sz="1600" b="1" dirty="0"/>
              <a:t>il </a:t>
            </a:r>
            <a:r>
              <a:rPr lang="it-IT" sz="1600" b="1" i="1" dirty="0"/>
              <a:t>valore</a:t>
            </a:r>
            <a:r>
              <a:rPr lang="it-IT" sz="1600" dirty="0"/>
              <a:t> che si dà a un atteggiamento perché considerato consono o utile, e la scelta di metterlo in atto;</a:t>
            </a:r>
          </a:p>
          <a:p>
            <a:pPr lvl="0"/>
            <a:r>
              <a:rPr lang="it-IT" sz="1600" b="1" i="1" dirty="0"/>
              <a:t>l'inclinazione</a:t>
            </a:r>
            <a:r>
              <a:rPr lang="it-IT" sz="1600" i="1" dirty="0"/>
              <a:t>,</a:t>
            </a:r>
            <a:r>
              <a:rPr lang="it-IT" sz="1600" dirty="0"/>
              <a:t> il sentire la tendenza ad applicare un certo atteggiamento;</a:t>
            </a:r>
          </a:p>
          <a:p>
            <a:pPr lvl="0"/>
            <a:r>
              <a:rPr lang="it-IT" sz="1600" b="1" dirty="0"/>
              <a:t>la </a:t>
            </a:r>
            <a:r>
              <a:rPr lang="it-IT" sz="1600" b="1" i="1" dirty="0"/>
              <a:t>sensibilità</a:t>
            </a:r>
            <a:r>
              <a:rPr lang="it-IT" sz="1600" i="1" dirty="0"/>
              <a:t>,</a:t>
            </a:r>
            <a:r>
              <a:rPr lang="it-IT" sz="1600" dirty="0"/>
              <a:t> la percezione dell'appropriatezza e della significatività di quell'atteggiamento in un contesto;</a:t>
            </a:r>
          </a:p>
          <a:p>
            <a:pPr lvl="0"/>
            <a:r>
              <a:rPr lang="it-IT" sz="1600" b="1" i="1" dirty="0"/>
              <a:t>l'impegno</a:t>
            </a:r>
            <a:r>
              <a:rPr lang="it-IT" sz="1600" dirty="0"/>
              <a:t> a riflettere sull'utilizzo dell'atteggiamento e quindi su come migliorarlo continuamente;</a:t>
            </a:r>
          </a:p>
          <a:p>
            <a:pPr lvl="0"/>
            <a:r>
              <a:rPr lang="it-IT" sz="1600" b="1" dirty="0"/>
              <a:t>la </a:t>
            </a:r>
            <a:r>
              <a:rPr lang="it-IT" sz="1600" b="1" i="1" dirty="0"/>
              <a:t>linea di condotta</a:t>
            </a:r>
            <a:r>
              <a:rPr lang="it-IT" sz="1600" b="1" dirty="0"/>
              <a:t> d</a:t>
            </a:r>
            <a:r>
              <a:rPr lang="it-IT" sz="1600" dirty="0"/>
              <a:t>a tenere per promuovere e incorporare gli atteggiamenti nelle azioni, nelle decisioni e nelle soluzioni di situazioni problematiche coerentemente con la scelta.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39915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Gli atteggiamenti che fanno la differenza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Disponiamo certamente di una grande quantità di atteggiamenti </a:t>
            </a:r>
            <a:r>
              <a:rPr lang="it-IT" sz="2400" dirty="0" smtClean="0"/>
              <a:t>,ma </a:t>
            </a:r>
            <a:r>
              <a:rPr lang="it-IT" sz="2400" dirty="0"/>
              <a:t>quelli che qui ci interessano di più sono gli </a:t>
            </a:r>
            <a:r>
              <a:rPr lang="it-IT" sz="2400" u="sng" dirty="0"/>
              <a:t>atteggiamenti che hanno una influenza sull'attività cognitiva e sulla competenza</a:t>
            </a:r>
            <a:r>
              <a:rPr lang="it-IT" sz="2400" u="sng" dirty="0" smtClean="0"/>
              <a:t>:</a:t>
            </a:r>
          </a:p>
          <a:p>
            <a:r>
              <a:rPr lang="it-IT" sz="2400" dirty="0" smtClean="0"/>
              <a:t> </a:t>
            </a:r>
            <a:r>
              <a:rPr lang="it-IT" sz="2400" b="1" dirty="0"/>
              <a:t>curiosità, persistenza, controllo dell'impulsività, precisione e accuratezza, ecc.</a:t>
            </a:r>
            <a:br>
              <a:rPr lang="it-IT" sz="2400" b="1" dirty="0"/>
            </a:b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94852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27984" y="1268760"/>
            <a:ext cx="4186808" cy="1600200"/>
          </a:xfrm>
        </p:spPr>
        <p:txBody>
          <a:bodyPr>
            <a:normAutofit fontScale="90000"/>
          </a:bodyPr>
          <a:lstStyle/>
          <a:p>
            <a:r>
              <a:rPr lang="it-IT" sz="3600" dirty="0" smtClean="0"/>
              <a:t>Gli atteggiamenti che fanno la differenza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57200"/>
            <a:ext cx="4474840" cy="5714999"/>
          </a:xfrm>
        </p:spPr>
        <p:txBody>
          <a:bodyPr>
            <a:normAutofit/>
          </a:bodyPr>
          <a:lstStyle/>
          <a:p>
            <a:r>
              <a:rPr lang="it-IT" dirty="0"/>
              <a:t>Costa e </a:t>
            </a:r>
            <a:r>
              <a:rPr lang="it-IT" dirty="0" err="1"/>
              <a:t>Kallick</a:t>
            </a:r>
            <a:r>
              <a:rPr lang="it-IT" dirty="0"/>
              <a:t> (2007) ne individuano 16: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Persistere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Gestire l'impulsività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Ascoltare con comprensione ed empatia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Pensare flessibilmente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Pensare sul pensare (</a:t>
            </a:r>
            <a:r>
              <a:rPr lang="it-IT" sz="2000" b="1" dirty="0" err="1"/>
              <a:t>metacognizione</a:t>
            </a:r>
            <a:r>
              <a:rPr lang="it-IT" sz="2000" b="1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Impegnarsi per l'accuratezza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Porre domande e problemi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sz="2000" b="1" dirty="0"/>
              <a:t>Applicare la conoscenza già posseduta a nuove situazioni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8039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Gli atteggiamenti che fanno la differenza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9 Comunicare </a:t>
            </a:r>
            <a:r>
              <a:rPr lang="it-IT" b="1" dirty="0"/>
              <a:t>con chiarezza e precisione</a:t>
            </a:r>
          </a:p>
          <a:p>
            <a:r>
              <a:rPr lang="it-IT" b="1" dirty="0" smtClean="0"/>
              <a:t>10 Raccogliere </a:t>
            </a:r>
            <a:r>
              <a:rPr lang="it-IT" b="1" dirty="0"/>
              <a:t>informazioni attraverso tutti i sensi</a:t>
            </a:r>
          </a:p>
          <a:p>
            <a:r>
              <a:rPr lang="it-IT" b="1" dirty="0" smtClean="0"/>
              <a:t>11 Creare</a:t>
            </a:r>
            <a:r>
              <a:rPr lang="it-IT" b="1" dirty="0"/>
              <a:t>, immaginare, innovare</a:t>
            </a:r>
          </a:p>
          <a:p>
            <a:r>
              <a:rPr lang="it-IT" b="1" dirty="0" smtClean="0"/>
              <a:t>12 Rispondere </a:t>
            </a:r>
            <a:r>
              <a:rPr lang="it-IT" b="1" dirty="0"/>
              <a:t>con meraviglia e stupore</a:t>
            </a:r>
          </a:p>
          <a:p>
            <a:r>
              <a:rPr lang="it-IT" b="1" dirty="0" smtClean="0"/>
              <a:t>13 Assumersi </a:t>
            </a:r>
            <a:r>
              <a:rPr lang="it-IT" b="1" dirty="0"/>
              <a:t>rischi responsabili</a:t>
            </a:r>
          </a:p>
          <a:p>
            <a:r>
              <a:rPr lang="it-IT" b="1" dirty="0" smtClean="0"/>
              <a:t>14 Provare </a:t>
            </a:r>
            <a:r>
              <a:rPr lang="it-IT" b="1" dirty="0"/>
              <a:t>un senso di umorismo</a:t>
            </a:r>
          </a:p>
          <a:p>
            <a:r>
              <a:rPr lang="it-IT" b="1" dirty="0" smtClean="0"/>
              <a:t>15 Pensare </a:t>
            </a:r>
            <a:r>
              <a:rPr lang="it-IT" b="1" dirty="0"/>
              <a:t>in modo interdipendente</a:t>
            </a:r>
          </a:p>
          <a:p>
            <a:r>
              <a:rPr lang="it-IT" b="1" dirty="0" smtClean="0"/>
              <a:t>16 Rimanere </a:t>
            </a:r>
            <a:r>
              <a:rPr lang="it-IT" b="1" dirty="0"/>
              <a:t>aperti a un apprendimento continuo</a:t>
            </a:r>
          </a:p>
        </p:txBody>
      </p:sp>
    </p:spTree>
    <p:extLst>
      <p:ext uri="{BB962C8B-B14F-4D97-AF65-F5344CB8AC3E}">
        <p14:creationId xmlns:p14="http://schemas.microsoft.com/office/powerpoint/2010/main" val="195837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88024" y="260648"/>
            <a:ext cx="3898776" cy="2232248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Gli atteggiamenti che fanno la differenza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404664"/>
            <a:ext cx="4752528" cy="5714999"/>
          </a:xfrm>
        </p:spPr>
        <p:txBody>
          <a:bodyPr>
            <a:normAutofit fontScale="77500" lnSpcReduction="20000"/>
          </a:bodyPr>
          <a:lstStyle/>
          <a:p>
            <a:r>
              <a:rPr lang="it-IT" dirty="0"/>
              <a:t>Gli atteggiamenti sono parte integrante della competenza. Lo si può notare anche nei traguardi di competenza delle Indicazioni Nazionali. Ecco degli esempi tratti dai traguardi:</a:t>
            </a:r>
          </a:p>
          <a:p>
            <a:pPr lvl="0"/>
            <a:r>
              <a:rPr lang="it-IT" dirty="0"/>
              <a:t>"Riesce a </a:t>
            </a:r>
            <a:r>
              <a:rPr lang="it-IT" dirty="0" smtClean="0"/>
              <a:t>risolvere </a:t>
            </a:r>
            <a:r>
              <a:rPr lang="it-IT" dirty="0"/>
              <a:t>facili problemi in tutti gli ambiti di contenuto, </a:t>
            </a:r>
            <a:r>
              <a:rPr lang="it-IT" b="1" i="1" dirty="0"/>
              <a:t>mantenendo il controllo sia sul processo risolutivo, sia sui risultati</a:t>
            </a:r>
            <a:r>
              <a:rPr lang="it-IT" b="1" dirty="0"/>
              <a:t>. </a:t>
            </a:r>
            <a:r>
              <a:rPr lang="it-IT" dirty="0"/>
              <a:t>Descrive il procedimento seguito e riconosce strategie di soluzione diverse dalla propria." (matematica in uscita dalla scuola primaria)</a:t>
            </a:r>
          </a:p>
          <a:p>
            <a:pPr lvl="0"/>
            <a:r>
              <a:rPr lang="it-IT" dirty="0"/>
              <a:t>-"L'allievo </a:t>
            </a:r>
            <a:r>
              <a:rPr lang="it-IT" b="1" dirty="0"/>
              <a:t>interagisce </a:t>
            </a:r>
            <a:r>
              <a:rPr lang="it-IT" b="1" i="1" dirty="0"/>
              <a:t>in modo efficace</a:t>
            </a:r>
            <a:r>
              <a:rPr lang="it-IT" dirty="0"/>
              <a:t> in diverse situazioni comunicative, </a:t>
            </a:r>
            <a:r>
              <a:rPr lang="it-IT" b="1" dirty="0"/>
              <a:t>attraverso </a:t>
            </a:r>
            <a:r>
              <a:rPr lang="it-IT" b="1" i="1" dirty="0"/>
              <a:t>modalità</a:t>
            </a:r>
            <a:r>
              <a:rPr lang="it-IT" b="1" dirty="0"/>
              <a:t> dialogiche s</a:t>
            </a:r>
            <a:r>
              <a:rPr lang="it-IT" b="1" i="1" dirty="0"/>
              <a:t>empre rispettose</a:t>
            </a:r>
            <a:r>
              <a:rPr lang="it-IT" b="1" dirty="0"/>
              <a:t> delle idee degli altri"</a:t>
            </a:r>
            <a:r>
              <a:rPr lang="it-IT" dirty="0"/>
              <a:t>(italiano in uscita dalla scuola secondaria di primo grado).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709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106</TotalTime>
  <Words>462</Words>
  <Application>Microsoft Office PowerPoint</Application>
  <PresentationFormat>Presentazione su schermo (4:3)</PresentationFormat>
  <Paragraphs>55</Paragraphs>
  <Slides>12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4" baseType="lpstr">
      <vt:lpstr>Executive</vt:lpstr>
      <vt:lpstr>Documento</vt:lpstr>
      <vt:lpstr>COMPETENZE </vt:lpstr>
      <vt:lpstr>Cosa sono le competenze (ripasso della definizione che già ben conosciamo!!!)</vt:lpstr>
      <vt:lpstr>Da :Costa, L. A. &amp; Kallick, B. (2007). Le disposizioni della mente. Come educarle insegnando. Roma: LAS. </vt:lpstr>
      <vt:lpstr>Gli atteggiamenti che fanno la differenza</vt:lpstr>
      <vt:lpstr>Gli atteggiamenti che fanno la differenza</vt:lpstr>
      <vt:lpstr>Gli atteggiamenti che fanno la differenza</vt:lpstr>
      <vt:lpstr>Gli atteggiamenti che fanno la differenza</vt:lpstr>
      <vt:lpstr>Gli atteggiamenti che fanno la differenza</vt:lpstr>
      <vt:lpstr>Gli atteggiamenti che fanno la differenza</vt:lpstr>
      <vt:lpstr>Gli atteggiamenti che fanno la differenza: buone pratiche</vt:lpstr>
      <vt:lpstr>Gli atteggiamenti che fanno la differenza: buone pratiche</vt:lpstr>
      <vt:lpstr>L'IMBUTO DI NORIMBERGA dipinto affisso nelle scuole tedesche tra il XV ed il XVI secolo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COMPETENZE </dc:title>
  <dc:creator>Annamaria Fiorentini</dc:creator>
  <cp:lastModifiedBy>Annamaria Fiorentini</cp:lastModifiedBy>
  <cp:revision>39</cp:revision>
  <dcterms:created xsi:type="dcterms:W3CDTF">2017-09-16T09:09:07Z</dcterms:created>
  <dcterms:modified xsi:type="dcterms:W3CDTF">2017-09-28T06:22:25Z</dcterms:modified>
</cp:coreProperties>
</file>